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6" r:id="rId3"/>
    <p:sldId id="360" r:id="rId4"/>
    <p:sldId id="357" r:id="rId5"/>
    <p:sldId id="358" r:id="rId6"/>
    <p:sldId id="361" r:id="rId7"/>
    <p:sldId id="364" r:id="rId8"/>
    <p:sldId id="365" r:id="rId9"/>
    <p:sldId id="363" r:id="rId10"/>
    <p:sldId id="362" r:id="rId11"/>
    <p:sldId id="366" r:id="rId12"/>
    <p:sldId id="367" r:id="rId13"/>
    <p:sldId id="368" r:id="rId14"/>
    <p:sldId id="3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BF3A1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178" y="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46EDB-9649-4D9E-9091-A358C2C32126}"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46EDB-9649-4D9E-9091-A358C2C32126}"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46EDB-9649-4D9E-9091-A358C2C32126}"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46EDB-9649-4D9E-9091-A358C2C32126}"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46EDB-9649-4D9E-9091-A358C2C32126}"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46EDB-9649-4D9E-9091-A358C2C32126}"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46EDB-9649-4D9E-9091-A358C2C32126}"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46EDB-9649-4D9E-9091-A358C2C32126}"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46EDB-9649-4D9E-9091-A358C2C32126}"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46EDB-9649-4D9E-9091-A358C2C32126}"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46EDB-9649-4D9E-9091-A358C2C32126}"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DD97-2F88-4243-A96A-E2C3E4A8A1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46EDB-9649-4D9E-9091-A358C2C32126}" type="datetimeFigureOut">
              <a:rPr lang="en-US" smtClean="0"/>
              <a:t>3/11/2018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BDD97-2F88-4243-A96A-E2C3E4A8A1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47EC9E-9CC7-415D-99A1-50CAC1106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D96D6F58-F68E-4F60-9687-4F84D7671960}"/>
              </a:ext>
            </a:extLst>
          </p:cNvPr>
          <p:cNvSpPr txBox="1"/>
          <p:nvPr/>
        </p:nvSpPr>
        <p:spPr>
          <a:xfrm>
            <a:off x="3886200" y="4191000"/>
            <a:ext cx="4953000" cy="1446550"/>
          </a:xfrm>
          <a:prstGeom prst="rect">
            <a:avLst/>
          </a:prstGeom>
          <a:noFill/>
        </p:spPr>
        <p:txBody>
          <a:bodyPr wrap="square" rtlCol="0">
            <a:spAutoFit/>
          </a:bodyPr>
          <a:lstStyle/>
          <a:p>
            <a:pPr algn="ctr"/>
            <a:r>
              <a:rPr lang="en-US" sz="4400" b="1" dirty="0">
                <a:solidFill>
                  <a:schemeClr val="bg1">
                    <a:lumMod val="50000"/>
                  </a:schemeClr>
                </a:solidFill>
              </a:rPr>
              <a:t>Qualified to Lead</a:t>
            </a:r>
          </a:p>
          <a:p>
            <a:pPr algn="ctr"/>
            <a:r>
              <a:rPr lang="en-US" sz="4400" b="1" dirty="0">
                <a:solidFill>
                  <a:schemeClr val="bg1">
                    <a:lumMod val="50000"/>
                  </a:schemeClr>
                </a:solidFill>
              </a:rPr>
              <a:t>1 Timothy 3:1–7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1B133-A64A-466B-823C-084EDF5431EA}"/>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3</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457200" y="1066800"/>
            <a:ext cx="8305800" cy="5257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4 </a:t>
            </a:r>
            <a:r>
              <a:rPr lang="en-US" sz="3600" i="1" dirty="0">
                <a:solidFill>
                  <a:schemeClr val="bg1"/>
                </a:solidFill>
                <a:effectLst>
                  <a:outerShdw blurRad="38100" dist="38100" dir="2700000" algn="tl">
                    <a:srgbClr val="000000">
                      <a:alpha val="43137"/>
                    </a:srgbClr>
                  </a:outerShdw>
                </a:effectLst>
              </a:rPr>
              <a:t>He must be</a:t>
            </a:r>
            <a:r>
              <a:rPr lang="en-US" sz="3600" dirty="0">
                <a:solidFill>
                  <a:schemeClr val="bg1"/>
                </a:solidFill>
                <a:effectLst>
                  <a:outerShdw blurRad="38100" dist="38100" dir="2700000" algn="tl">
                    <a:srgbClr val="000000">
                      <a:alpha val="43137"/>
                    </a:srgbClr>
                  </a:outerShdw>
                </a:effectLst>
              </a:rPr>
              <a:t> one who manages his own household well, keeping his children under control with all dignity [5] (but if a man does not know how to manage his own household, how will he take care of the church of God?),</a:t>
            </a:r>
          </a:p>
          <a:p>
            <a:pPr marL="0" indent="0">
              <a:buNone/>
            </a:pPr>
            <a:r>
              <a:rPr lang="en-US" sz="3600" dirty="0">
                <a:solidFill>
                  <a:schemeClr val="bg1"/>
                </a:solidFill>
                <a:effectLst>
                  <a:outerShdw blurRad="38100" dist="38100" dir="2700000" algn="tl">
                    <a:srgbClr val="000000">
                      <a:alpha val="43137"/>
                    </a:srgbClr>
                  </a:outerShdw>
                </a:effectLst>
              </a:rPr>
              <a:t>[6] </a:t>
            </a:r>
            <a:r>
              <a:rPr lang="en-US" sz="3600" i="1" dirty="0">
                <a:solidFill>
                  <a:schemeClr val="bg1"/>
                </a:solidFill>
                <a:effectLst>
                  <a:outerShdw blurRad="38100" dist="38100" dir="2700000" algn="tl">
                    <a:srgbClr val="000000">
                      <a:alpha val="43137"/>
                    </a:srgbClr>
                  </a:outerShdw>
                </a:effectLst>
              </a:rPr>
              <a:t>and</a:t>
            </a:r>
            <a:r>
              <a:rPr lang="en-US" sz="3600" dirty="0">
                <a:solidFill>
                  <a:schemeClr val="bg1"/>
                </a:solidFill>
                <a:effectLst>
                  <a:outerShdw blurRad="38100" dist="38100" dir="2700000" algn="tl">
                    <a:srgbClr val="000000">
                      <a:alpha val="43137"/>
                    </a:srgbClr>
                  </a:outerShdw>
                </a:effectLst>
              </a:rPr>
              <a:t> not a new convert, so that he will not become conceited and fall into the condemnation incurred by the devil.</a:t>
            </a:r>
          </a:p>
        </p:txBody>
      </p:sp>
    </p:spTree>
    <p:extLst>
      <p:ext uri="{BB962C8B-B14F-4D97-AF65-F5344CB8AC3E}">
        <p14:creationId xmlns:p14="http://schemas.microsoft.com/office/powerpoint/2010/main" val="405268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1B133-A64A-466B-823C-084EDF5431EA}"/>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3</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457200" y="1219200"/>
            <a:ext cx="8305800" cy="51054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7 And he must have a good reputation with those outside </a:t>
            </a:r>
            <a:r>
              <a:rPr lang="en-US" sz="3600" i="1" dirty="0">
                <a:solidFill>
                  <a:schemeClr val="bg1"/>
                </a:solidFill>
                <a:effectLst>
                  <a:outerShdw blurRad="38100" dist="38100" dir="2700000" algn="tl">
                    <a:srgbClr val="000000">
                      <a:alpha val="43137"/>
                    </a:srgbClr>
                  </a:outerShdw>
                </a:effectLst>
              </a:rPr>
              <a:t>the church,</a:t>
            </a:r>
            <a:r>
              <a:rPr lang="en-US" sz="3600" dirty="0">
                <a:solidFill>
                  <a:schemeClr val="bg1"/>
                </a:solidFill>
                <a:effectLst>
                  <a:outerShdw blurRad="38100" dist="38100" dir="2700000" algn="tl">
                    <a:srgbClr val="000000">
                      <a:alpha val="43137"/>
                    </a:srgbClr>
                  </a:outerShdw>
                </a:effectLst>
              </a:rPr>
              <a:t> so that he will not fall into reproach and the snare of the devil.</a:t>
            </a:r>
          </a:p>
        </p:txBody>
      </p:sp>
    </p:spTree>
    <p:extLst>
      <p:ext uri="{BB962C8B-B14F-4D97-AF65-F5344CB8AC3E}">
        <p14:creationId xmlns:p14="http://schemas.microsoft.com/office/powerpoint/2010/main" val="149027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6712AE2-9621-49C7-8CB0-AB98483F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09600" y="304800"/>
            <a:ext cx="7962900" cy="838200"/>
          </a:xfrm>
          <a:effectLst/>
        </p:spPr>
        <p:txBody>
          <a:bodyPr>
            <a:noAutofit/>
          </a:bodyPr>
          <a:lstStyle/>
          <a:p>
            <a:r>
              <a:rPr lang="en-US" sz="3600" dirty="0"/>
              <a:t>The qualified pastor is characterized by:</a:t>
            </a:r>
            <a:r>
              <a:rPr lang="en-US" sz="3600" b="1" dirty="0">
                <a:solidFill>
                  <a:schemeClr val="bg1">
                    <a:lumMod val="50000"/>
                  </a:schemeClr>
                </a:solidFill>
              </a:rPr>
              <a:t> </a:t>
            </a:r>
            <a:endParaRPr lang="en-US" sz="3200" b="1" dirty="0">
              <a:solidFill>
                <a:schemeClr val="bg1">
                  <a:lumMod val="50000"/>
                </a:schemeClr>
              </a:solidFill>
            </a:endParaRPr>
          </a:p>
        </p:txBody>
      </p:sp>
      <p:sp>
        <p:nvSpPr>
          <p:cNvPr id="3" name="Content Placeholder 2"/>
          <p:cNvSpPr>
            <a:spLocks noGrp="1"/>
          </p:cNvSpPr>
          <p:nvPr>
            <p:ph idx="1"/>
          </p:nvPr>
        </p:nvSpPr>
        <p:spPr>
          <a:xfrm>
            <a:off x="761999" y="990600"/>
            <a:ext cx="8001001" cy="5410200"/>
          </a:xfrm>
          <a:effectLst/>
        </p:spPr>
        <p:txBody>
          <a:bodyPr>
            <a:noAutofit/>
          </a:bodyPr>
          <a:lstStyle/>
          <a:p>
            <a:pPr marL="0" indent="0">
              <a:buNone/>
            </a:pPr>
            <a:r>
              <a:rPr lang="en-US" dirty="0"/>
              <a:t>1. </a:t>
            </a:r>
            <a:r>
              <a:rPr lang="en-US" b="1" u="sng" dirty="0"/>
              <a:t>Godliness</a:t>
            </a:r>
            <a:r>
              <a:rPr lang="en-US" dirty="0"/>
              <a:t>: displaying gracious character of Christ</a:t>
            </a:r>
          </a:p>
          <a:p>
            <a:pPr marL="0" indent="0">
              <a:buNone/>
            </a:pPr>
            <a:r>
              <a:rPr lang="en-US" dirty="0"/>
              <a:t>2. </a:t>
            </a:r>
            <a:r>
              <a:rPr lang="en-US" b="1" u="sng" dirty="0"/>
              <a:t>Faithfulness</a:t>
            </a:r>
            <a:r>
              <a:rPr lang="en-US" dirty="0"/>
              <a:t>: displaying the loyal perseverance of Christ</a:t>
            </a:r>
          </a:p>
          <a:p>
            <a:pPr marL="0" indent="0">
              <a:buNone/>
            </a:pPr>
            <a:r>
              <a:rPr lang="en-US" dirty="0"/>
              <a:t>3. </a:t>
            </a:r>
            <a:r>
              <a:rPr lang="en-US" b="1" u="sng" dirty="0"/>
              <a:t>Maturity</a:t>
            </a:r>
            <a:r>
              <a:rPr lang="en-US" dirty="0"/>
              <a:t>: displaying the knowledge and wisdom of Christ</a:t>
            </a:r>
          </a:p>
          <a:p>
            <a:pPr marL="0" indent="0">
              <a:buNone/>
            </a:pPr>
            <a:r>
              <a:rPr lang="en-US" dirty="0"/>
              <a:t>4. </a:t>
            </a:r>
            <a:r>
              <a:rPr lang="en-US" b="1" u="sng" dirty="0"/>
              <a:t>Testimony</a:t>
            </a:r>
            <a:r>
              <a:rPr lang="en-US" dirty="0"/>
              <a:t>: displaying the powerful witness of Christ</a:t>
            </a:r>
          </a:p>
          <a:p>
            <a:pPr marL="0" indent="0">
              <a:buNone/>
            </a:pPr>
            <a:r>
              <a:rPr lang="en-US" dirty="0"/>
              <a:t>5. </a:t>
            </a:r>
            <a:r>
              <a:rPr lang="en-US" b="1" u="sng" dirty="0"/>
              <a:t>Humility</a:t>
            </a:r>
            <a:r>
              <a:rPr lang="en-US" dirty="0"/>
              <a:t>: displaying the sacrificial love of Christ </a:t>
            </a:r>
            <a:endParaRPr lang="en-US" sz="3600" b="1" dirty="0"/>
          </a:p>
        </p:txBody>
      </p:sp>
    </p:spTree>
    <p:extLst>
      <p:ext uri="{BB962C8B-B14F-4D97-AF65-F5344CB8AC3E}">
        <p14:creationId xmlns:p14="http://schemas.microsoft.com/office/powerpoint/2010/main" val="4292973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6712AE2-9621-49C7-8CB0-AB98483F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8458200" cy="1981200"/>
          </a:xfrm>
          <a:effectLst/>
        </p:spPr>
        <p:txBody>
          <a:bodyPr>
            <a:noAutofit/>
          </a:bodyPr>
          <a:lstStyle/>
          <a:p>
            <a:r>
              <a:rPr lang="en-US" sz="4000" dirty="0"/>
              <a:t>How should the church respond to </a:t>
            </a:r>
            <a:br>
              <a:rPr lang="en-US" sz="4000" dirty="0"/>
            </a:br>
            <a:r>
              <a:rPr lang="en-US" sz="4000" dirty="0"/>
              <a:t>their pastors?</a:t>
            </a:r>
            <a:endParaRPr lang="en-US" sz="4000" b="1" dirty="0">
              <a:solidFill>
                <a:schemeClr val="bg1">
                  <a:lumMod val="50000"/>
                </a:schemeClr>
              </a:solidFill>
            </a:endParaRPr>
          </a:p>
        </p:txBody>
      </p:sp>
      <p:sp>
        <p:nvSpPr>
          <p:cNvPr id="3" name="Content Placeholder 2"/>
          <p:cNvSpPr>
            <a:spLocks noGrp="1"/>
          </p:cNvSpPr>
          <p:nvPr>
            <p:ph idx="1"/>
          </p:nvPr>
        </p:nvSpPr>
        <p:spPr>
          <a:xfrm>
            <a:off x="457201" y="2133600"/>
            <a:ext cx="8305800" cy="4267200"/>
          </a:xfrm>
          <a:effectLst/>
        </p:spPr>
        <p:txBody>
          <a:bodyPr>
            <a:noAutofit/>
          </a:bodyPr>
          <a:lstStyle/>
          <a:p>
            <a:pPr marL="0" indent="0">
              <a:buNone/>
            </a:pPr>
            <a:r>
              <a:rPr lang="en-US" sz="3600" dirty="0"/>
              <a:t>     1. Choose them wisely</a:t>
            </a:r>
          </a:p>
          <a:p>
            <a:pPr marL="0" indent="0">
              <a:buNone/>
            </a:pPr>
            <a:r>
              <a:rPr lang="en-US" sz="3600" dirty="0"/>
              <a:t>     2. Pray for them regularly</a:t>
            </a:r>
          </a:p>
          <a:p>
            <a:pPr marL="0" indent="0">
              <a:buNone/>
            </a:pPr>
            <a:r>
              <a:rPr lang="en-US" sz="3600" dirty="0"/>
              <a:t>     3. Submit to them humbly</a:t>
            </a:r>
          </a:p>
          <a:p>
            <a:pPr marL="0" indent="0">
              <a:buNone/>
            </a:pPr>
            <a:r>
              <a:rPr lang="en-US" sz="3600" dirty="0"/>
              <a:t>     4. Learn from them diligently</a:t>
            </a:r>
          </a:p>
          <a:p>
            <a:pPr marL="0" indent="0">
              <a:buNone/>
            </a:pPr>
            <a:r>
              <a:rPr lang="en-US" sz="3600" dirty="0"/>
              <a:t>     5. Support them faithfully</a:t>
            </a:r>
          </a:p>
          <a:p>
            <a:pPr>
              <a:buNone/>
            </a:pPr>
            <a:endParaRPr lang="en-US" sz="3600" b="1" dirty="0"/>
          </a:p>
        </p:txBody>
      </p:sp>
    </p:spTree>
    <p:extLst>
      <p:ext uri="{BB962C8B-B14F-4D97-AF65-F5344CB8AC3E}">
        <p14:creationId xmlns:p14="http://schemas.microsoft.com/office/powerpoint/2010/main" val="339859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47EC9E-9CC7-415D-99A1-50CAC11067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D96D6F58-F68E-4F60-9687-4F84D7671960}"/>
              </a:ext>
            </a:extLst>
          </p:cNvPr>
          <p:cNvSpPr txBox="1"/>
          <p:nvPr/>
        </p:nvSpPr>
        <p:spPr>
          <a:xfrm>
            <a:off x="3886200" y="4191000"/>
            <a:ext cx="4953000" cy="1446550"/>
          </a:xfrm>
          <a:prstGeom prst="rect">
            <a:avLst/>
          </a:prstGeom>
          <a:noFill/>
        </p:spPr>
        <p:txBody>
          <a:bodyPr wrap="square" rtlCol="0">
            <a:spAutoFit/>
          </a:bodyPr>
          <a:lstStyle/>
          <a:p>
            <a:pPr algn="ctr"/>
            <a:r>
              <a:rPr lang="en-US" sz="4400" b="1" dirty="0">
                <a:solidFill>
                  <a:schemeClr val="bg1">
                    <a:lumMod val="50000"/>
                  </a:schemeClr>
                </a:solidFill>
              </a:rPr>
              <a:t>Qualified to Lead</a:t>
            </a:r>
          </a:p>
          <a:p>
            <a:pPr algn="ctr"/>
            <a:r>
              <a:rPr lang="en-US" sz="4400" b="1" dirty="0">
                <a:solidFill>
                  <a:schemeClr val="bg1">
                    <a:lumMod val="50000"/>
                  </a:schemeClr>
                </a:solidFill>
              </a:rPr>
              <a:t>1 Timothy 3:1–7    </a:t>
            </a:r>
          </a:p>
        </p:txBody>
      </p:sp>
    </p:spTree>
    <p:extLst>
      <p:ext uri="{BB962C8B-B14F-4D97-AF65-F5344CB8AC3E}">
        <p14:creationId xmlns:p14="http://schemas.microsoft.com/office/powerpoint/2010/main" val="41862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6712AE2-9621-49C7-8CB0-AB98483F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1" y="1066800"/>
            <a:ext cx="8305800" cy="5334000"/>
          </a:xfrm>
          <a:effectLst/>
        </p:spPr>
        <p:txBody>
          <a:bodyPr>
            <a:noAutofit/>
          </a:bodyPr>
          <a:lstStyle/>
          <a:p>
            <a:pPr>
              <a:buNone/>
            </a:pPr>
            <a:r>
              <a:rPr lang="en-US" sz="4000" dirty="0"/>
              <a:t>   Where are you falling short in your pursuit of godliness?</a:t>
            </a:r>
          </a:p>
          <a:p>
            <a:pPr>
              <a:buNone/>
            </a:pPr>
            <a:endParaRPr lang="en-US" sz="3600" b="1" dirty="0"/>
          </a:p>
          <a:p>
            <a:pPr>
              <a:buNone/>
            </a:pPr>
            <a:endParaRPr lang="en-US" sz="3600" b="1" dirty="0"/>
          </a:p>
        </p:txBody>
      </p:sp>
    </p:spTree>
    <p:extLst>
      <p:ext uri="{BB962C8B-B14F-4D97-AF65-F5344CB8AC3E}">
        <p14:creationId xmlns:p14="http://schemas.microsoft.com/office/powerpoint/2010/main" val="175580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6712AE2-9621-49C7-8CB0-AB98483F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81000" y="838200"/>
            <a:ext cx="8382001" cy="5562600"/>
          </a:xfrm>
          <a:effectLst/>
        </p:spPr>
        <p:txBody>
          <a:bodyPr>
            <a:noAutofit/>
          </a:bodyPr>
          <a:lstStyle/>
          <a:p>
            <a:pPr>
              <a:buNone/>
            </a:pPr>
            <a:r>
              <a:rPr lang="en-US" sz="4000" dirty="0"/>
              <a:t>   Where are you falling short in your pursuit of godliness?</a:t>
            </a:r>
          </a:p>
          <a:p>
            <a:pPr>
              <a:buNone/>
            </a:pPr>
            <a:endParaRPr lang="en-US" sz="4000" dirty="0"/>
          </a:p>
          <a:p>
            <a:pPr>
              <a:buNone/>
            </a:pPr>
            <a:r>
              <a:rPr lang="en-US" sz="4000" dirty="0"/>
              <a:t>   Qualified pastors are those who model Christ-like character in their homes, churches, and community as a testimony of the gospel.</a:t>
            </a:r>
            <a:endParaRPr lang="en-US" sz="4800" dirty="0"/>
          </a:p>
          <a:p>
            <a:pPr>
              <a:buNone/>
            </a:pPr>
            <a:endParaRPr lang="en-US" sz="3600" b="1" dirty="0"/>
          </a:p>
          <a:p>
            <a:pPr>
              <a:buNone/>
            </a:pPr>
            <a:endParaRPr lang="en-US" sz="3600" b="1" dirty="0"/>
          </a:p>
        </p:txBody>
      </p:sp>
    </p:spTree>
    <p:extLst>
      <p:ext uri="{BB962C8B-B14F-4D97-AF65-F5344CB8AC3E}">
        <p14:creationId xmlns:p14="http://schemas.microsoft.com/office/powerpoint/2010/main" val="426606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1B133-A64A-466B-823C-084EDF5431EA}"/>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3</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457200" y="1143000"/>
            <a:ext cx="8229600" cy="5181600"/>
          </a:xfrm>
        </p:spPr>
        <p:txBody>
          <a:bodyPr>
            <a:normAutofit/>
          </a:bodyPr>
          <a:lstStyle/>
          <a:p>
            <a:pPr marL="0" indent="0">
              <a:buNone/>
            </a:pPr>
            <a:r>
              <a:rPr lang="en-US" sz="4000" dirty="0">
                <a:solidFill>
                  <a:schemeClr val="bg1"/>
                </a:solidFill>
                <a:effectLst>
                  <a:outerShdw blurRad="38100" dist="38100" dir="2700000" algn="tl">
                    <a:srgbClr val="000000">
                      <a:alpha val="43137"/>
                    </a:srgbClr>
                  </a:outerShdw>
                </a:effectLst>
              </a:rPr>
              <a:t>1 It is a trustworthy statement: if any man aspires to the office of overseer, it is a fine work he desires </a:t>
            </a:r>
            <a:r>
              <a:rPr lang="en-US" sz="4000" i="1" dirty="0">
                <a:solidFill>
                  <a:schemeClr val="bg1"/>
                </a:solidFill>
                <a:effectLst>
                  <a:outerShdw blurRad="38100" dist="38100" dir="2700000" algn="tl">
                    <a:srgbClr val="000000">
                      <a:alpha val="43137"/>
                    </a:srgbClr>
                  </a:outerShdw>
                </a:effectLst>
              </a:rPr>
              <a:t>to do</a:t>
            </a:r>
            <a:r>
              <a:rPr lang="en-US" sz="4000"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29170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1AA5578-A3C7-4C86-A3D8-90FBE219C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Peter 5:1–4 </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381000" y="1066800"/>
            <a:ext cx="8458200" cy="5257800"/>
          </a:xfrm>
        </p:spPr>
        <p:txBody>
          <a:bodyPr>
            <a:normAutofit lnSpcReduction="10000"/>
          </a:bodyPr>
          <a:lstStyle/>
          <a:p>
            <a:pPr marL="0" indent="0">
              <a:buNone/>
            </a:pPr>
            <a:r>
              <a:rPr lang="en-US" sz="3600" dirty="0">
                <a:solidFill>
                  <a:schemeClr val="bg1"/>
                </a:solidFill>
                <a:effectLst>
                  <a:outerShdw blurRad="38100" dist="38100" dir="2700000" algn="tl">
                    <a:srgbClr val="000000">
                      <a:alpha val="43137"/>
                    </a:srgbClr>
                  </a:outerShdw>
                </a:effectLst>
              </a:rPr>
              <a:t>Therefore, I exhort the </a:t>
            </a:r>
            <a:r>
              <a:rPr lang="en-US" sz="3600" u="sng" dirty="0">
                <a:solidFill>
                  <a:schemeClr val="bg1"/>
                </a:solidFill>
                <a:effectLst>
                  <a:outerShdw blurRad="38100" dist="38100" dir="2700000" algn="tl">
                    <a:srgbClr val="000000">
                      <a:alpha val="43137"/>
                    </a:srgbClr>
                  </a:outerShdw>
                </a:effectLst>
              </a:rPr>
              <a:t>elders</a:t>
            </a:r>
            <a:r>
              <a:rPr lang="en-US" sz="3600" dirty="0">
                <a:solidFill>
                  <a:schemeClr val="bg1"/>
                </a:solidFill>
                <a:effectLst>
                  <a:outerShdw blurRad="38100" dist="38100" dir="2700000" algn="tl">
                    <a:srgbClr val="000000">
                      <a:alpha val="43137"/>
                    </a:srgbClr>
                  </a:outerShdw>
                </a:effectLst>
              </a:rPr>
              <a:t> among you . . . </a:t>
            </a:r>
            <a:r>
              <a:rPr lang="en-US" sz="3600" u="sng" dirty="0">
                <a:solidFill>
                  <a:schemeClr val="bg1"/>
                </a:solidFill>
                <a:effectLst>
                  <a:outerShdw blurRad="38100" dist="38100" dir="2700000" algn="tl">
                    <a:srgbClr val="000000">
                      <a:alpha val="43137"/>
                    </a:srgbClr>
                  </a:outerShdw>
                </a:effectLst>
              </a:rPr>
              <a:t>shepherd</a:t>
            </a:r>
            <a:r>
              <a:rPr lang="en-US" sz="3600" dirty="0">
                <a:solidFill>
                  <a:schemeClr val="bg1"/>
                </a:solidFill>
                <a:effectLst>
                  <a:outerShdw blurRad="38100" dist="38100" dir="2700000" algn="tl">
                    <a:srgbClr val="000000">
                      <a:alpha val="43137"/>
                    </a:srgbClr>
                  </a:outerShdw>
                </a:effectLst>
              </a:rPr>
              <a:t> the flock of God among you, exercising </a:t>
            </a:r>
            <a:r>
              <a:rPr lang="en-US" sz="3600" u="sng" dirty="0">
                <a:solidFill>
                  <a:schemeClr val="bg1"/>
                </a:solidFill>
                <a:effectLst>
                  <a:outerShdw blurRad="38100" dist="38100" dir="2700000" algn="tl">
                    <a:srgbClr val="000000">
                      <a:alpha val="43137"/>
                    </a:srgbClr>
                  </a:outerShdw>
                </a:effectLst>
              </a:rPr>
              <a:t>oversight</a:t>
            </a:r>
            <a:r>
              <a:rPr lang="en-US" sz="3600" dirty="0">
                <a:solidFill>
                  <a:schemeClr val="bg1"/>
                </a:solidFill>
                <a:effectLst>
                  <a:outerShdw blurRad="38100" dist="38100" dir="2700000" algn="tl">
                    <a:srgbClr val="000000">
                      <a:alpha val="43137"/>
                    </a:srgbClr>
                  </a:outerShdw>
                </a:effectLst>
              </a:rPr>
              <a:t> not under compulsion, but voluntarily, according to </a:t>
            </a:r>
            <a:r>
              <a:rPr lang="en-US" sz="3600" i="1" dirty="0">
                <a:solidFill>
                  <a:schemeClr val="bg1"/>
                </a:solidFill>
                <a:effectLst>
                  <a:outerShdw blurRad="38100" dist="38100" dir="2700000" algn="tl">
                    <a:srgbClr val="000000">
                      <a:alpha val="43137"/>
                    </a:srgbClr>
                  </a:outerShdw>
                </a:effectLst>
              </a:rPr>
              <a:t>the will of</a:t>
            </a:r>
            <a:r>
              <a:rPr lang="en-US" sz="3600" dirty="0">
                <a:solidFill>
                  <a:schemeClr val="bg1"/>
                </a:solidFill>
                <a:effectLst>
                  <a:outerShdw blurRad="38100" dist="38100" dir="2700000" algn="tl">
                    <a:srgbClr val="000000">
                      <a:alpha val="43137"/>
                    </a:srgbClr>
                  </a:outerShdw>
                </a:effectLst>
              </a:rPr>
              <a:t> God; and not for sordid gain, but with eagerness; nor yet as lording it over those allotted to your charge, but proving to be examples to the flock. And when the Chief Shepherd appears, you will receive the unfading crown of glory. </a:t>
            </a:r>
          </a:p>
        </p:txBody>
      </p:sp>
    </p:spTree>
    <p:extLst>
      <p:ext uri="{BB962C8B-B14F-4D97-AF65-F5344CB8AC3E}">
        <p14:creationId xmlns:p14="http://schemas.microsoft.com/office/powerpoint/2010/main" val="30612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1B133-A64A-466B-823C-084EDF5431EA}"/>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3</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457200" y="1143000"/>
            <a:ext cx="8305800" cy="51816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2 An overseer, then, must be above reproach, the husband of one wife, temperate, prudent, respectable, hospitable, able to teach,</a:t>
            </a:r>
          </a:p>
          <a:p>
            <a:pPr marL="0" indent="0">
              <a:buNone/>
            </a:pPr>
            <a:r>
              <a:rPr lang="en-US" sz="3600" dirty="0">
                <a:solidFill>
                  <a:schemeClr val="bg1"/>
                </a:solidFill>
                <a:effectLst>
                  <a:outerShdw blurRad="38100" dist="38100" dir="2700000" algn="tl">
                    <a:srgbClr val="000000">
                      <a:alpha val="43137"/>
                    </a:srgbClr>
                  </a:outerShdw>
                </a:effectLst>
              </a:rPr>
              <a:t>3 not addicted to wine or pugnacious, but gentle, peaceable, free from the love of money.</a:t>
            </a:r>
          </a:p>
        </p:txBody>
      </p:sp>
    </p:spTree>
    <p:extLst>
      <p:ext uri="{BB962C8B-B14F-4D97-AF65-F5344CB8AC3E}">
        <p14:creationId xmlns:p14="http://schemas.microsoft.com/office/powerpoint/2010/main" val="154222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1AA5578-A3C7-4C86-A3D8-90FBE219C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533400" y="762000"/>
            <a:ext cx="8305800" cy="55626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Let not many </a:t>
            </a:r>
            <a:r>
              <a:rPr lang="en-US" sz="3600" i="1" dirty="0">
                <a:solidFill>
                  <a:schemeClr val="bg1"/>
                </a:solidFill>
                <a:effectLst>
                  <a:outerShdw blurRad="38100" dist="38100" dir="2700000" algn="tl">
                    <a:srgbClr val="000000">
                      <a:alpha val="43137"/>
                    </a:srgbClr>
                  </a:outerShdw>
                </a:effectLst>
              </a:rPr>
              <a:t>of you</a:t>
            </a:r>
            <a:r>
              <a:rPr lang="en-US" sz="3600" dirty="0">
                <a:solidFill>
                  <a:schemeClr val="bg1"/>
                </a:solidFill>
                <a:effectLst>
                  <a:outerShdw blurRad="38100" dist="38100" dir="2700000" algn="tl">
                    <a:srgbClr val="000000">
                      <a:alpha val="43137"/>
                    </a:srgbClr>
                  </a:outerShdw>
                </a:effectLst>
              </a:rPr>
              <a:t> become teachers, my brethren, knowing that as such we will incur a stricter judgment. James 3:1</a:t>
            </a:r>
          </a:p>
          <a:p>
            <a:pPr marL="0" indent="0">
              <a:buNone/>
            </a:pPr>
            <a:endParaRPr lang="en-US" sz="3600" dirty="0">
              <a:solidFill>
                <a:schemeClr val="bg1"/>
              </a:solidFill>
              <a:effectLst>
                <a:outerShdw blurRad="38100" dist="38100" dir="2700000" algn="tl">
                  <a:srgbClr val="000000">
                    <a:alpha val="43137"/>
                  </a:srgbClr>
                </a:outerShdw>
              </a:effectLst>
            </a:endParaRPr>
          </a:p>
          <a:p>
            <a:pPr marL="0" indent="0">
              <a:buNone/>
            </a:pPr>
            <a:r>
              <a:rPr lang="en-US" sz="3600" dirty="0">
                <a:solidFill>
                  <a:schemeClr val="bg1"/>
                </a:solidFill>
                <a:effectLst>
                  <a:outerShdw blurRad="38100" dist="38100" dir="2700000" algn="tl">
                    <a:srgbClr val="000000">
                      <a:alpha val="43137"/>
                    </a:srgbClr>
                  </a:outerShdw>
                </a:effectLst>
              </a:rPr>
              <a:t>Obey your leaders and submit </a:t>
            </a:r>
            <a:r>
              <a:rPr lang="en-US" sz="3600" i="1" dirty="0">
                <a:solidFill>
                  <a:schemeClr val="bg1"/>
                </a:solidFill>
                <a:effectLst>
                  <a:outerShdw blurRad="38100" dist="38100" dir="2700000" algn="tl">
                    <a:srgbClr val="000000">
                      <a:alpha val="43137"/>
                    </a:srgbClr>
                  </a:outerShdw>
                </a:effectLst>
              </a:rPr>
              <a:t>to them</a:t>
            </a:r>
            <a:r>
              <a:rPr lang="en-US" sz="3600" dirty="0">
                <a:solidFill>
                  <a:schemeClr val="bg1"/>
                </a:solidFill>
                <a:effectLst>
                  <a:outerShdw blurRad="38100" dist="38100" dir="2700000" algn="tl">
                    <a:srgbClr val="000000">
                      <a:alpha val="43137"/>
                    </a:srgbClr>
                  </a:outerShdw>
                </a:effectLst>
              </a:rPr>
              <a:t>, for they keep watch over your souls as those who will give an account. Let them do this with joy and not with grief, for this would be unprofitable for you. Hebrews 13:17</a:t>
            </a:r>
          </a:p>
        </p:txBody>
      </p:sp>
    </p:spTree>
    <p:extLst>
      <p:ext uri="{BB962C8B-B14F-4D97-AF65-F5344CB8AC3E}">
        <p14:creationId xmlns:p14="http://schemas.microsoft.com/office/powerpoint/2010/main" val="315331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1B133-A64A-466B-823C-084EDF5431EA}"/>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3</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457200" y="1143000"/>
            <a:ext cx="8305800" cy="51816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2 An overseer, then, must be above reproach, the husband of one wife, temperate, prudent, respectable, hospitable, able to teach,</a:t>
            </a:r>
          </a:p>
          <a:p>
            <a:pPr marL="0" indent="0">
              <a:buNone/>
            </a:pPr>
            <a:r>
              <a:rPr lang="en-US" sz="3600" dirty="0">
                <a:solidFill>
                  <a:schemeClr val="bg1"/>
                </a:solidFill>
                <a:effectLst>
                  <a:outerShdw blurRad="38100" dist="38100" dir="2700000" algn="tl">
                    <a:srgbClr val="000000">
                      <a:alpha val="43137"/>
                    </a:srgbClr>
                  </a:outerShdw>
                </a:effectLst>
              </a:rPr>
              <a:t>3 not addicted to wine or pugnacious, but gentle, peaceable, free from the love of money.</a:t>
            </a:r>
          </a:p>
        </p:txBody>
      </p:sp>
    </p:spTree>
    <p:extLst>
      <p:ext uri="{BB962C8B-B14F-4D97-AF65-F5344CB8AC3E}">
        <p14:creationId xmlns:p14="http://schemas.microsoft.com/office/powerpoint/2010/main" val="323905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1AA5578-A3C7-4C86-A3D8-90FBE219C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C29C6442-DFB9-4D83-A455-1FF0B4CF37CC}"/>
              </a:ext>
            </a:extLst>
          </p:cNvPr>
          <p:cNvSpPr>
            <a:spLocks noGrp="1"/>
          </p:cNvSpPr>
          <p:nvPr>
            <p:ph type="title"/>
          </p:nvPr>
        </p:nvSpPr>
        <p:spPr>
          <a:xfrm>
            <a:off x="457200" y="274638"/>
            <a:ext cx="8229600" cy="868362"/>
          </a:xfrm>
        </p:spPr>
        <p:txBody>
          <a:bodyPr>
            <a:normAutofit/>
          </a:bodyPr>
          <a:lstStyle/>
          <a:p>
            <a:r>
              <a:rPr lang="en-US" sz="4000" dirty="0">
                <a:solidFill>
                  <a:schemeClr val="accent5">
                    <a:lumMod val="20000"/>
                    <a:lumOff val="80000"/>
                  </a:schemeClr>
                </a:solidFill>
                <a:effectLst>
                  <a:outerShdw blurRad="38100" dist="38100" dir="2700000" algn="tl">
                    <a:srgbClr val="000000">
                      <a:alpha val="43137"/>
                    </a:srgbClr>
                  </a:outerShdw>
                </a:effectLst>
              </a:rPr>
              <a:t>1 Timothy 5:17–18  </a:t>
            </a:r>
          </a:p>
        </p:txBody>
      </p:sp>
      <p:sp>
        <p:nvSpPr>
          <p:cNvPr id="3" name="Content Placeholder 2">
            <a:extLst>
              <a:ext uri="{FF2B5EF4-FFF2-40B4-BE49-F238E27FC236}">
                <a16:creationId xmlns:a16="http://schemas.microsoft.com/office/drawing/2014/main" id="{CE185BF4-91B9-43D2-B693-81F5D84D8107}"/>
              </a:ext>
            </a:extLst>
          </p:cNvPr>
          <p:cNvSpPr>
            <a:spLocks noGrp="1"/>
          </p:cNvSpPr>
          <p:nvPr>
            <p:ph idx="1"/>
          </p:nvPr>
        </p:nvSpPr>
        <p:spPr>
          <a:xfrm>
            <a:off x="533400" y="1066800"/>
            <a:ext cx="8229600" cy="5257800"/>
          </a:xfrm>
        </p:spPr>
        <p:txBody>
          <a:bodyPr>
            <a:normAutofit/>
          </a:bodyPr>
          <a:lstStyle/>
          <a:p>
            <a:pPr marL="0" indent="0">
              <a:buNone/>
            </a:pPr>
            <a:r>
              <a:rPr lang="en-US" sz="3600" dirty="0">
                <a:solidFill>
                  <a:schemeClr val="bg1"/>
                </a:solidFill>
                <a:effectLst>
                  <a:outerShdw blurRad="38100" dist="38100" dir="2700000" algn="tl">
                    <a:srgbClr val="000000">
                      <a:alpha val="43137"/>
                    </a:srgbClr>
                  </a:outerShdw>
                </a:effectLst>
              </a:rPr>
              <a:t>The elders who rule well are to be considered worthy of double honor, especially those who work hard at preaching and teaching. For the Scripture says, “</a:t>
            </a:r>
            <a:r>
              <a:rPr lang="en-US" sz="3600" cap="small" dirty="0">
                <a:solidFill>
                  <a:schemeClr val="bg1"/>
                </a:solidFill>
                <a:effectLst>
                  <a:outerShdw blurRad="38100" dist="38100" dir="2700000" algn="tl">
                    <a:srgbClr val="000000">
                      <a:alpha val="43137"/>
                    </a:srgbClr>
                  </a:outerShdw>
                </a:effectLst>
              </a:rPr>
              <a:t>You shall not muzzle the ox while he is threshing</a:t>
            </a:r>
            <a:r>
              <a:rPr lang="en-US" sz="3600" dirty="0">
                <a:solidFill>
                  <a:schemeClr val="bg1"/>
                </a:solidFill>
                <a:effectLst>
                  <a:outerShdw blurRad="38100" dist="38100" dir="2700000" algn="tl">
                    <a:srgbClr val="000000">
                      <a:alpha val="43137"/>
                    </a:srgbClr>
                  </a:outerShdw>
                </a:effectLst>
              </a:rPr>
              <a:t>,” and “The laborer is worthy of his wages.”</a:t>
            </a:r>
          </a:p>
          <a:p>
            <a:pPr marL="0" indent="0">
              <a:buNone/>
            </a:pP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209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4983</TotalTime>
  <Words>607</Words>
  <Application>Microsoft Office PowerPoint</Application>
  <PresentationFormat>On-screen Show (4:3)</PresentationFormat>
  <Paragraphs>40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1 Timothy 3</vt:lpstr>
      <vt:lpstr>1 Peter 5:1–4 </vt:lpstr>
      <vt:lpstr>1 Timothy 3</vt:lpstr>
      <vt:lpstr>PowerPoint Presentation</vt:lpstr>
      <vt:lpstr>1 Timothy 3</vt:lpstr>
      <vt:lpstr>1 Timothy 5:17–18  </vt:lpstr>
      <vt:lpstr>1 Timothy 3</vt:lpstr>
      <vt:lpstr>1 Timothy 3</vt:lpstr>
      <vt:lpstr>The qualified pastor is characterized by: </vt:lpstr>
      <vt:lpstr>How should the church respond to  their pastors?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dc:title>
  <dc:creator>Dwayne</dc:creator>
  <cp:lastModifiedBy>Dwayne Milioni</cp:lastModifiedBy>
  <cp:revision>113</cp:revision>
  <dcterms:created xsi:type="dcterms:W3CDTF">2011-08-27T22:38:26Z</dcterms:created>
  <dcterms:modified xsi:type="dcterms:W3CDTF">2018-03-11T12:37:08Z</dcterms:modified>
</cp:coreProperties>
</file>