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64" r:id="rId3"/>
    <p:sldId id="257" r:id="rId4"/>
    <p:sldId id="271" r:id="rId5"/>
    <p:sldId id="273" r:id="rId6"/>
    <p:sldId id="277" r:id="rId7"/>
    <p:sldId id="272" r:id="rId8"/>
    <p:sldId id="274" r:id="rId9"/>
    <p:sldId id="275" r:id="rId10"/>
    <p:sldId id="276" r:id="rId11"/>
    <p:sldId id="270"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5595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32"/>
  </p:normalViewPr>
  <p:slideViewPr>
    <p:cSldViewPr snapToGrid="0" snapToObjects="1">
      <p:cViewPr varScale="1">
        <p:scale>
          <a:sx n="45" d="100"/>
          <a:sy n="45" d="100"/>
        </p:scale>
        <p:origin x="1365" y="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32FFAE0-05F0-1E45-937C-79DE404D99B7}" type="datetimeFigureOut">
              <a:rPr lang="en-US" smtClean="0"/>
              <a:t>9/8/2018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92C332-8896-B148-838A-3601701E0C00}"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32FFAE0-05F0-1E45-937C-79DE404D99B7}" type="datetimeFigureOut">
              <a:rPr lang="en-US" smtClean="0"/>
              <a:t>9/8/2018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92C332-8896-B148-838A-3601701E0C0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32FFAE0-05F0-1E45-937C-79DE404D99B7}" type="datetimeFigureOut">
              <a:rPr lang="en-US" smtClean="0"/>
              <a:t>9/8/2018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92C332-8896-B148-838A-3601701E0C0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32FFAE0-05F0-1E45-937C-79DE404D99B7}" type="datetimeFigureOut">
              <a:rPr lang="en-US" smtClean="0"/>
              <a:t>9/8/2018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92C332-8896-B148-838A-3601701E0C0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32FFAE0-05F0-1E45-937C-79DE404D99B7}" type="datetimeFigureOut">
              <a:rPr lang="en-US" smtClean="0"/>
              <a:t>9/8/2018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92C332-8896-B148-838A-3601701E0C00}"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32FFAE0-05F0-1E45-937C-79DE404D99B7}" type="datetimeFigureOut">
              <a:rPr lang="en-US" smtClean="0"/>
              <a:t>9/8/2018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92C332-8896-B148-838A-3601701E0C0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32FFAE0-05F0-1E45-937C-79DE404D99B7}" type="datetimeFigureOut">
              <a:rPr lang="en-US" smtClean="0"/>
              <a:t>9/8/2018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F92C332-8896-B148-838A-3601701E0C0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32FFAE0-05F0-1E45-937C-79DE404D99B7}" type="datetimeFigureOut">
              <a:rPr lang="en-US" smtClean="0"/>
              <a:t>9/8/2018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F92C332-8896-B148-838A-3601701E0C0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2FFAE0-05F0-1E45-937C-79DE404D99B7}" type="datetimeFigureOut">
              <a:rPr lang="en-US" smtClean="0"/>
              <a:t>9/8/2018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F92C332-8896-B148-838A-3601701E0C0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32FFAE0-05F0-1E45-937C-79DE404D99B7}" type="datetimeFigureOut">
              <a:rPr lang="en-US" smtClean="0"/>
              <a:t>9/8/2018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92C332-8896-B148-838A-3601701E0C00}"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32FFAE0-05F0-1E45-937C-79DE404D99B7}" type="datetimeFigureOut">
              <a:rPr lang="en-US" smtClean="0"/>
              <a:t>9/8/2018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92C332-8896-B148-838A-3601701E0C00}"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2FFAE0-05F0-1E45-937C-79DE404D99B7}" type="datetimeFigureOut">
              <a:rPr lang="en-US" smtClean="0"/>
              <a:t>9/8/2018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92C332-8896-B148-838A-3601701E0C00}" type="slidenum">
              <a:rPr lang="en-US" smtClean="0"/>
              <a:t>‹#›</a:t>
            </a:fld>
            <a:endParaRPr lang="en-US"/>
          </a:p>
        </p:txBody>
      </p:sp>
    </p:spTree>
    <p:extLst>
      <p:ext uri="{BB962C8B-B14F-4D97-AF65-F5344CB8AC3E}">
        <p14:creationId xmlns:p14="http://schemas.microsoft.com/office/powerpoint/2010/main" val="2216709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775565" y="820161"/>
            <a:ext cx="7772400" cy="3085720"/>
          </a:xfrm>
        </p:spPr>
        <p:txBody>
          <a:bodyPr>
            <a:normAutofit/>
          </a:bodyPr>
          <a:lstStyle/>
          <a:p>
            <a:r>
              <a:rPr lang="en-US" sz="4800" dirty="0">
                <a:solidFill>
                  <a:srgbClr val="555958"/>
                </a:solidFill>
                <a:latin typeface="Arial" charset="0"/>
                <a:ea typeface="Arial" charset="0"/>
                <a:cs typeface="Arial" charset="0"/>
              </a:rPr>
              <a:t>Entrusted With the Treasure of the Gospel</a:t>
            </a:r>
          </a:p>
        </p:txBody>
      </p:sp>
      <p:sp>
        <p:nvSpPr>
          <p:cNvPr id="3" name="Subtitle 2"/>
          <p:cNvSpPr>
            <a:spLocks noGrp="1"/>
          </p:cNvSpPr>
          <p:nvPr>
            <p:ph type="subTitle" idx="1"/>
          </p:nvPr>
        </p:nvSpPr>
        <p:spPr>
          <a:xfrm>
            <a:off x="775120" y="4756835"/>
            <a:ext cx="5201787" cy="1655762"/>
          </a:xfrm>
        </p:spPr>
        <p:txBody>
          <a:bodyPr>
            <a:normAutofit/>
          </a:bodyPr>
          <a:lstStyle/>
          <a:p>
            <a:r>
              <a:rPr lang="en-US" sz="3600" b="1" dirty="0">
                <a:solidFill>
                  <a:srgbClr val="555958"/>
                </a:solidFill>
                <a:latin typeface="Arial" charset="0"/>
                <a:ea typeface="Arial" charset="0"/>
                <a:cs typeface="Arial" charset="0"/>
              </a:rPr>
              <a:t>2 Timothy 1:8–18 </a:t>
            </a:r>
          </a:p>
        </p:txBody>
      </p:sp>
    </p:spTree>
    <p:extLst>
      <p:ext uri="{BB962C8B-B14F-4D97-AF65-F5344CB8AC3E}">
        <p14:creationId xmlns:p14="http://schemas.microsoft.com/office/powerpoint/2010/main" val="15542845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Content Placeholder 2"/>
          <p:cNvSpPr>
            <a:spLocks noGrp="1"/>
          </p:cNvSpPr>
          <p:nvPr>
            <p:ph idx="1"/>
          </p:nvPr>
        </p:nvSpPr>
        <p:spPr/>
        <p:txBody>
          <a:bodyPr>
            <a:normAutofit/>
          </a:bodyPr>
          <a:lstStyle/>
          <a:p>
            <a:pPr marL="0" indent="0">
              <a:buNone/>
            </a:pPr>
            <a:r>
              <a:rPr lang="en-US" sz="3200" dirty="0"/>
              <a:t>The gospel is our great treasure, have you ever been ashamed to share it with someone?</a:t>
            </a:r>
          </a:p>
          <a:p>
            <a:pPr marL="0" indent="0">
              <a:buNone/>
            </a:pPr>
            <a:endParaRPr lang="en-US" sz="3200" dirty="0"/>
          </a:p>
          <a:p>
            <a:pPr marL="0" indent="0">
              <a:buNone/>
            </a:pPr>
            <a:r>
              <a:rPr lang="en-US" sz="3200" b="1" dirty="0"/>
              <a:t>We have been entrusted with the treasure of the gospel and must proclaim it without shame even the face of suffering.</a:t>
            </a:r>
          </a:p>
        </p:txBody>
      </p:sp>
    </p:spTree>
    <p:extLst>
      <p:ext uri="{BB962C8B-B14F-4D97-AF65-F5344CB8AC3E}">
        <p14:creationId xmlns:p14="http://schemas.microsoft.com/office/powerpoint/2010/main" val="5274707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dirty="0">
                <a:solidFill>
                  <a:schemeClr val="bg1"/>
                </a:solidFill>
                <a:latin typeface="Arial" charset="0"/>
                <a:ea typeface="Arial" charset="0"/>
                <a:cs typeface="Arial" charset="0"/>
              </a:rPr>
              <a:t>Hebrews 12:2–3  </a:t>
            </a:r>
          </a:p>
        </p:txBody>
      </p:sp>
      <p:sp>
        <p:nvSpPr>
          <p:cNvPr id="3" name="Content Placeholder 2"/>
          <p:cNvSpPr>
            <a:spLocks noGrp="1"/>
          </p:cNvSpPr>
          <p:nvPr>
            <p:ph idx="1"/>
          </p:nvPr>
        </p:nvSpPr>
        <p:spPr/>
        <p:txBody>
          <a:bodyPr>
            <a:normAutofit/>
          </a:bodyPr>
          <a:lstStyle/>
          <a:p>
            <a:pPr marL="0" indent="0">
              <a:buNone/>
            </a:pPr>
            <a:r>
              <a:rPr lang="en-US" sz="3200" i="1" dirty="0">
                <a:solidFill>
                  <a:schemeClr val="bg1"/>
                </a:solidFill>
                <a:effectLst>
                  <a:outerShdw blurRad="38100" dist="38100" dir="2700000" algn="tl">
                    <a:srgbClr val="000000">
                      <a:alpha val="43137"/>
                    </a:srgbClr>
                  </a:outerShdw>
                </a:effectLst>
              </a:rPr>
              <a:t>Let us fix our eyes on Jesus, the author and perfecter of our faith, who for the joy set before him endured the cross, scorning its shame, and sat down at the right hand of the throne of God. Consider him who endured such opposition from sinful men, so that you will not grow weary and lose heart</a:t>
            </a:r>
            <a:r>
              <a:rPr lang="en-US" sz="3200" dirty="0">
                <a:solidFill>
                  <a:schemeClr val="bg1"/>
                </a:solidFill>
                <a:effectLst>
                  <a:outerShdw blurRad="38100" dist="38100" dir="2700000" algn="tl">
                    <a:srgbClr val="000000">
                      <a:alpha val="43137"/>
                    </a:srgbClr>
                  </a:outerShdw>
                </a:effectLst>
              </a:rPr>
              <a:t>. </a:t>
            </a:r>
          </a:p>
        </p:txBody>
      </p:sp>
    </p:spTree>
    <p:extLst>
      <p:ext uri="{BB962C8B-B14F-4D97-AF65-F5344CB8AC3E}">
        <p14:creationId xmlns:p14="http://schemas.microsoft.com/office/powerpoint/2010/main" val="33793124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Content Placeholder 2"/>
          <p:cNvSpPr>
            <a:spLocks noGrp="1"/>
          </p:cNvSpPr>
          <p:nvPr>
            <p:ph idx="1"/>
          </p:nvPr>
        </p:nvSpPr>
        <p:spPr/>
        <p:txBody>
          <a:bodyPr>
            <a:normAutofit/>
          </a:bodyPr>
          <a:lstStyle/>
          <a:p>
            <a:pPr marL="0" indent="0">
              <a:buNone/>
            </a:pPr>
            <a:r>
              <a:rPr lang="en-US" sz="3200" dirty="0"/>
              <a:t>The gospel is our great treasure, have you ever been ashamed to share it with someone?</a:t>
            </a:r>
          </a:p>
          <a:p>
            <a:pPr marL="0" indent="0">
              <a:buNone/>
            </a:pPr>
            <a:endParaRPr lang="en-US" sz="3200" dirty="0"/>
          </a:p>
          <a:p>
            <a:pPr marL="0" indent="0">
              <a:buNone/>
            </a:pPr>
            <a:r>
              <a:rPr lang="en-US" sz="3200" b="1" dirty="0"/>
              <a:t>We have been entrusted with the treasure of the gospel and must proclaim it without shame even the face of suffering.</a:t>
            </a:r>
          </a:p>
        </p:txBody>
      </p:sp>
    </p:spTree>
    <p:extLst>
      <p:ext uri="{BB962C8B-B14F-4D97-AF65-F5344CB8AC3E}">
        <p14:creationId xmlns:p14="http://schemas.microsoft.com/office/powerpoint/2010/main" val="4052671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dirty="0">
                <a:solidFill>
                  <a:schemeClr val="bg1"/>
                </a:solidFill>
                <a:effectLst>
                  <a:outerShdw blurRad="38100" dist="38100" dir="2700000" algn="tl">
                    <a:srgbClr val="000000">
                      <a:alpha val="43137"/>
                    </a:srgbClr>
                  </a:outerShdw>
                </a:effectLst>
                <a:latin typeface="Arial" charset="0"/>
                <a:ea typeface="Arial" charset="0"/>
                <a:cs typeface="Arial" charset="0"/>
              </a:rPr>
              <a:t>2 Timothy 1:8–9  </a:t>
            </a:r>
          </a:p>
        </p:txBody>
      </p:sp>
      <p:sp>
        <p:nvSpPr>
          <p:cNvPr id="3" name="Content Placeholder 2"/>
          <p:cNvSpPr>
            <a:spLocks noGrp="1"/>
          </p:cNvSpPr>
          <p:nvPr>
            <p:ph idx="1"/>
          </p:nvPr>
        </p:nvSpPr>
        <p:spPr/>
        <p:txBody>
          <a:bodyPr>
            <a:noAutofit/>
          </a:bodyPr>
          <a:lstStyle/>
          <a:p>
            <a:pPr marL="0" indent="0">
              <a:buNone/>
            </a:pPr>
            <a:r>
              <a:rPr lang="en-US" sz="3200" dirty="0">
                <a:solidFill>
                  <a:schemeClr val="bg1"/>
                </a:solidFill>
                <a:effectLst>
                  <a:outerShdw blurRad="38100" dist="38100" dir="2700000" algn="tl">
                    <a:srgbClr val="000000">
                      <a:alpha val="43137"/>
                    </a:srgbClr>
                  </a:outerShdw>
                </a:effectLst>
              </a:rPr>
              <a:t>Therefore do not be ashamed of the testimony of our Lord or of me His prisoner, but join with </a:t>
            </a:r>
            <a:r>
              <a:rPr lang="en-US" sz="3200" i="1" dirty="0">
                <a:solidFill>
                  <a:schemeClr val="bg1"/>
                </a:solidFill>
                <a:effectLst>
                  <a:outerShdw blurRad="38100" dist="38100" dir="2700000" algn="tl">
                    <a:srgbClr val="000000">
                      <a:alpha val="43137"/>
                    </a:srgbClr>
                  </a:outerShdw>
                </a:effectLst>
              </a:rPr>
              <a:t>me</a:t>
            </a:r>
            <a:r>
              <a:rPr lang="en-US" sz="3200" dirty="0">
                <a:solidFill>
                  <a:schemeClr val="bg1"/>
                </a:solidFill>
                <a:effectLst>
                  <a:outerShdw blurRad="38100" dist="38100" dir="2700000" algn="tl">
                    <a:srgbClr val="000000">
                      <a:alpha val="43137"/>
                    </a:srgbClr>
                  </a:outerShdw>
                </a:effectLst>
              </a:rPr>
              <a:t> in suffering for the gospel according to the power of God, who has saved us and called us with a holy calling, not according to our works, but according to His own purpose and grace which was granted us in Christ Jesus from all eternity, </a:t>
            </a:r>
            <a:endParaRPr lang="en-US" sz="32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272996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dirty="0">
                <a:solidFill>
                  <a:schemeClr val="bg1"/>
                </a:solidFill>
                <a:effectLst>
                  <a:outerShdw blurRad="38100" dist="38100" dir="2700000" algn="tl">
                    <a:srgbClr val="000000">
                      <a:alpha val="43137"/>
                    </a:srgbClr>
                  </a:outerShdw>
                </a:effectLst>
                <a:latin typeface="Arial" charset="0"/>
                <a:ea typeface="Arial" charset="0"/>
                <a:cs typeface="Arial" charset="0"/>
              </a:rPr>
              <a:t>2 Timothy 1:10–11  </a:t>
            </a:r>
          </a:p>
        </p:txBody>
      </p:sp>
      <p:sp>
        <p:nvSpPr>
          <p:cNvPr id="3" name="Content Placeholder 2"/>
          <p:cNvSpPr>
            <a:spLocks noGrp="1"/>
          </p:cNvSpPr>
          <p:nvPr>
            <p:ph idx="1"/>
          </p:nvPr>
        </p:nvSpPr>
        <p:spPr/>
        <p:txBody>
          <a:bodyPr>
            <a:noAutofit/>
          </a:bodyPr>
          <a:lstStyle/>
          <a:p>
            <a:pPr marL="0" indent="0">
              <a:buNone/>
            </a:pPr>
            <a:r>
              <a:rPr lang="en-US" sz="3200" dirty="0">
                <a:solidFill>
                  <a:schemeClr val="bg1"/>
                </a:solidFill>
                <a:effectLst>
                  <a:outerShdw blurRad="38100" dist="38100" dir="2700000" algn="tl">
                    <a:srgbClr val="000000">
                      <a:alpha val="43137"/>
                    </a:srgbClr>
                  </a:outerShdw>
                </a:effectLst>
              </a:rPr>
              <a:t>but now has been revealed by the appearing of our Savior Christ Jesus, who abolished death and brought life and immortality to light through the gospel, for which I was appointed a preacher and an apostle and a teacher.</a:t>
            </a:r>
            <a:r>
              <a:rPr lang="en-US" sz="32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2926428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dirty="0">
                <a:solidFill>
                  <a:schemeClr val="bg1"/>
                </a:solidFill>
                <a:effectLst>
                  <a:outerShdw blurRad="38100" dist="38100" dir="2700000" algn="tl">
                    <a:srgbClr val="000000">
                      <a:alpha val="43137"/>
                    </a:srgbClr>
                  </a:outerShdw>
                </a:effectLst>
                <a:latin typeface="Arial" charset="0"/>
                <a:ea typeface="Arial" charset="0"/>
                <a:cs typeface="Arial" charset="0"/>
              </a:rPr>
              <a:t>2 Timothy 1:12  </a:t>
            </a:r>
          </a:p>
        </p:txBody>
      </p:sp>
      <p:sp>
        <p:nvSpPr>
          <p:cNvPr id="3" name="Content Placeholder 2"/>
          <p:cNvSpPr>
            <a:spLocks noGrp="1"/>
          </p:cNvSpPr>
          <p:nvPr>
            <p:ph idx="1"/>
          </p:nvPr>
        </p:nvSpPr>
        <p:spPr/>
        <p:txBody>
          <a:bodyPr>
            <a:noAutofit/>
          </a:bodyPr>
          <a:lstStyle/>
          <a:p>
            <a:pPr marL="0" indent="0">
              <a:buNone/>
            </a:pPr>
            <a:r>
              <a:rPr lang="en-US" sz="3200" dirty="0">
                <a:solidFill>
                  <a:schemeClr val="bg1"/>
                </a:solidFill>
                <a:effectLst>
                  <a:outerShdw blurRad="38100" dist="38100" dir="2700000" algn="tl">
                    <a:srgbClr val="000000">
                      <a:alpha val="43137"/>
                    </a:srgbClr>
                  </a:outerShdw>
                </a:effectLst>
              </a:rPr>
              <a:t>For this reason I also suffer these things, but I am not ashamed; for I know whom I have believed and I am convinced that He is able to guard what I have entrusted to Him until that day.</a:t>
            </a:r>
            <a:endParaRPr lang="en-US" sz="32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645531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dirty="0">
                <a:solidFill>
                  <a:schemeClr val="bg1"/>
                </a:solidFill>
                <a:latin typeface="Arial" charset="0"/>
                <a:ea typeface="Arial" charset="0"/>
                <a:cs typeface="Arial" charset="0"/>
              </a:rPr>
              <a:t> </a:t>
            </a:r>
          </a:p>
        </p:txBody>
      </p:sp>
      <p:sp>
        <p:nvSpPr>
          <p:cNvPr id="3" name="Content Placeholder 2"/>
          <p:cNvSpPr>
            <a:spLocks noGrp="1"/>
          </p:cNvSpPr>
          <p:nvPr>
            <p:ph idx="1"/>
          </p:nvPr>
        </p:nvSpPr>
        <p:spPr/>
        <p:txBody>
          <a:bodyPr>
            <a:normAutofit/>
          </a:bodyPr>
          <a:lstStyle/>
          <a:p>
            <a:pPr marL="0" indent="0">
              <a:buNone/>
            </a:pPr>
            <a:endParaRPr lang="en-US" sz="3200" i="1" dirty="0">
              <a:solidFill>
                <a:schemeClr val="bg1"/>
              </a:solidFill>
              <a:effectLst>
                <a:outerShdw blurRad="38100" dist="38100" dir="2700000" algn="tl">
                  <a:srgbClr val="000000">
                    <a:alpha val="43137"/>
                  </a:srgbClr>
                </a:outerShdw>
              </a:effectLst>
            </a:endParaRPr>
          </a:p>
          <a:p>
            <a:pPr marL="0" indent="0">
              <a:buNone/>
            </a:pPr>
            <a:endParaRPr lang="en-US" sz="3200" i="1" dirty="0">
              <a:solidFill>
                <a:schemeClr val="bg1"/>
              </a:solidFill>
              <a:effectLst>
                <a:outerShdw blurRad="38100" dist="38100" dir="2700000" algn="tl">
                  <a:srgbClr val="000000">
                    <a:alpha val="43137"/>
                  </a:srgbClr>
                </a:outerShdw>
              </a:effectLst>
            </a:endParaRPr>
          </a:p>
          <a:p>
            <a:pPr marL="0" indent="0" algn="ctr">
              <a:buNone/>
            </a:pPr>
            <a:r>
              <a:rPr lang="en-US" sz="3600" i="1" dirty="0">
                <a:solidFill>
                  <a:schemeClr val="bg1"/>
                </a:solidFill>
                <a:effectLst>
                  <a:outerShdw blurRad="38100" dist="38100" dir="2700000" algn="tl">
                    <a:srgbClr val="000000">
                      <a:alpha val="43137"/>
                    </a:srgbClr>
                  </a:outerShdw>
                </a:effectLst>
              </a:rPr>
              <a:t>“Though he slay me, yet I will trust him”</a:t>
            </a:r>
          </a:p>
          <a:p>
            <a:pPr marL="0" indent="0" algn="ctr">
              <a:buNone/>
            </a:pPr>
            <a:r>
              <a:rPr lang="en-US" sz="3600" dirty="0">
                <a:solidFill>
                  <a:schemeClr val="bg1"/>
                </a:solidFill>
                <a:effectLst>
                  <a:outerShdw blurRad="38100" dist="38100" dir="2700000" algn="tl">
                    <a:srgbClr val="000000">
                      <a:alpha val="43137"/>
                    </a:srgbClr>
                  </a:outerShdw>
                </a:effectLst>
              </a:rPr>
              <a:t>						--Job</a:t>
            </a:r>
          </a:p>
        </p:txBody>
      </p:sp>
    </p:spTree>
    <p:extLst>
      <p:ext uri="{BB962C8B-B14F-4D97-AF65-F5344CB8AC3E}">
        <p14:creationId xmlns:p14="http://schemas.microsoft.com/office/powerpoint/2010/main" val="31399167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dirty="0">
                <a:solidFill>
                  <a:schemeClr val="bg1"/>
                </a:solidFill>
                <a:effectLst>
                  <a:outerShdw blurRad="38100" dist="38100" dir="2700000" algn="tl">
                    <a:srgbClr val="000000">
                      <a:alpha val="43137"/>
                    </a:srgbClr>
                  </a:outerShdw>
                </a:effectLst>
                <a:latin typeface="Arial" charset="0"/>
                <a:ea typeface="Arial" charset="0"/>
                <a:cs typeface="Arial" charset="0"/>
              </a:rPr>
              <a:t>2 Timothy 1:13–14  </a:t>
            </a:r>
          </a:p>
        </p:txBody>
      </p:sp>
      <p:sp>
        <p:nvSpPr>
          <p:cNvPr id="3" name="Content Placeholder 2"/>
          <p:cNvSpPr>
            <a:spLocks noGrp="1"/>
          </p:cNvSpPr>
          <p:nvPr>
            <p:ph idx="1"/>
          </p:nvPr>
        </p:nvSpPr>
        <p:spPr/>
        <p:txBody>
          <a:bodyPr>
            <a:noAutofit/>
          </a:bodyPr>
          <a:lstStyle/>
          <a:p>
            <a:pPr marL="0" indent="0">
              <a:buNone/>
            </a:pPr>
            <a:r>
              <a:rPr lang="en-US" sz="3200" dirty="0">
                <a:solidFill>
                  <a:schemeClr val="bg1"/>
                </a:solidFill>
                <a:effectLst>
                  <a:outerShdw blurRad="38100" dist="38100" dir="2700000" algn="tl">
                    <a:srgbClr val="000000">
                      <a:alpha val="43137"/>
                    </a:srgbClr>
                  </a:outerShdw>
                </a:effectLst>
              </a:rPr>
              <a:t>Retain the standard of sound words which you have heard from me, in the faith and love which are in Christ Jesus.</a:t>
            </a:r>
          </a:p>
          <a:p>
            <a:pPr marL="0" indent="0">
              <a:buNone/>
            </a:pPr>
            <a:r>
              <a:rPr lang="en-US" sz="3200" dirty="0">
                <a:solidFill>
                  <a:schemeClr val="bg1"/>
                </a:solidFill>
                <a:effectLst>
                  <a:outerShdw blurRad="38100" dist="38100" dir="2700000" algn="tl">
                    <a:srgbClr val="000000">
                      <a:alpha val="43137"/>
                    </a:srgbClr>
                  </a:outerShdw>
                </a:effectLst>
              </a:rPr>
              <a:t>Guard, through the Holy Spirit who dwells in us, the treasure which has been entrusted to </a:t>
            </a:r>
            <a:r>
              <a:rPr lang="en-US" sz="3200" i="1" dirty="0">
                <a:solidFill>
                  <a:schemeClr val="bg1"/>
                </a:solidFill>
                <a:effectLst>
                  <a:outerShdw blurRad="38100" dist="38100" dir="2700000" algn="tl">
                    <a:srgbClr val="000000">
                      <a:alpha val="43137"/>
                    </a:srgbClr>
                  </a:outerShdw>
                </a:effectLst>
              </a:rPr>
              <a:t>you.</a:t>
            </a:r>
            <a:endParaRPr lang="en-US" sz="3200" dirty="0">
              <a:solidFill>
                <a:schemeClr val="bg1"/>
              </a:solidFill>
              <a:effectLst>
                <a:outerShdw blurRad="38100" dist="38100" dir="2700000" algn="tl">
                  <a:srgbClr val="000000">
                    <a:alpha val="43137"/>
                  </a:srgbClr>
                </a:outerShdw>
              </a:effectLst>
            </a:endParaRPr>
          </a:p>
          <a:p>
            <a:pPr marL="0" indent="0">
              <a:buNone/>
            </a:pPr>
            <a:endParaRPr lang="en-US" sz="32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035386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dirty="0">
                <a:solidFill>
                  <a:schemeClr val="bg1"/>
                </a:solidFill>
                <a:effectLst>
                  <a:outerShdw blurRad="38100" dist="38100" dir="2700000" algn="tl">
                    <a:srgbClr val="000000">
                      <a:alpha val="43137"/>
                    </a:srgbClr>
                  </a:outerShdw>
                </a:effectLst>
                <a:latin typeface="Arial" charset="0"/>
                <a:ea typeface="Arial" charset="0"/>
                <a:cs typeface="Arial" charset="0"/>
              </a:rPr>
              <a:t>2 Timothy 1:15  </a:t>
            </a:r>
          </a:p>
        </p:txBody>
      </p:sp>
      <p:sp>
        <p:nvSpPr>
          <p:cNvPr id="3" name="Content Placeholder 2"/>
          <p:cNvSpPr>
            <a:spLocks noGrp="1"/>
          </p:cNvSpPr>
          <p:nvPr>
            <p:ph idx="1"/>
          </p:nvPr>
        </p:nvSpPr>
        <p:spPr/>
        <p:txBody>
          <a:bodyPr>
            <a:noAutofit/>
          </a:bodyPr>
          <a:lstStyle/>
          <a:p>
            <a:pPr marL="0" indent="0">
              <a:buNone/>
            </a:pPr>
            <a:r>
              <a:rPr lang="en-US" sz="3200" dirty="0">
                <a:solidFill>
                  <a:schemeClr val="bg1"/>
                </a:solidFill>
                <a:effectLst>
                  <a:outerShdw blurRad="38100" dist="38100" dir="2700000" algn="tl">
                    <a:srgbClr val="000000">
                      <a:alpha val="43137"/>
                    </a:srgbClr>
                  </a:outerShdw>
                </a:effectLst>
              </a:rPr>
              <a:t>You are aware of the fact that all who are in Asia turned away from me, among whom are </a:t>
            </a:r>
            <a:r>
              <a:rPr lang="en-US" sz="3200" dirty="0" err="1">
                <a:solidFill>
                  <a:schemeClr val="bg1"/>
                </a:solidFill>
                <a:effectLst>
                  <a:outerShdw blurRad="38100" dist="38100" dir="2700000" algn="tl">
                    <a:srgbClr val="000000">
                      <a:alpha val="43137"/>
                    </a:srgbClr>
                  </a:outerShdw>
                </a:effectLst>
              </a:rPr>
              <a:t>Phygelus</a:t>
            </a:r>
            <a:r>
              <a:rPr lang="en-US" sz="3200" dirty="0">
                <a:solidFill>
                  <a:schemeClr val="bg1"/>
                </a:solidFill>
                <a:effectLst>
                  <a:outerShdw blurRad="38100" dist="38100" dir="2700000" algn="tl">
                    <a:srgbClr val="000000">
                      <a:alpha val="43137"/>
                    </a:srgbClr>
                  </a:outerShdw>
                </a:effectLst>
              </a:rPr>
              <a:t> and Hermogenes.</a:t>
            </a:r>
          </a:p>
        </p:txBody>
      </p:sp>
    </p:spTree>
    <p:extLst>
      <p:ext uri="{BB962C8B-B14F-4D97-AF65-F5344CB8AC3E}">
        <p14:creationId xmlns:p14="http://schemas.microsoft.com/office/powerpoint/2010/main" val="32036136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dirty="0">
                <a:solidFill>
                  <a:schemeClr val="bg1"/>
                </a:solidFill>
                <a:effectLst>
                  <a:outerShdw blurRad="38100" dist="38100" dir="2700000" algn="tl">
                    <a:srgbClr val="000000">
                      <a:alpha val="43137"/>
                    </a:srgbClr>
                  </a:outerShdw>
                </a:effectLst>
                <a:latin typeface="Arial" charset="0"/>
                <a:ea typeface="Arial" charset="0"/>
                <a:cs typeface="Arial" charset="0"/>
              </a:rPr>
              <a:t>2 Timothy 1:16–18  </a:t>
            </a:r>
          </a:p>
        </p:txBody>
      </p:sp>
      <p:sp>
        <p:nvSpPr>
          <p:cNvPr id="3" name="Content Placeholder 2"/>
          <p:cNvSpPr>
            <a:spLocks noGrp="1"/>
          </p:cNvSpPr>
          <p:nvPr>
            <p:ph idx="1"/>
          </p:nvPr>
        </p:nvSpPr>
        <p:spPr/>
        <p:txBody>
          <a:bodyPr>
            <a:noAutofit/>
          </a:bodyPr>
          <a:lstStyle/>
          <a:p>
            <a:pPr marL="0" indent="0">
              <a:buNone/>
            </a:pPr>
            <a:r>
              <a:rPr lang="en-US" sz="3200" dirty="0">
                <a:solidFill>
                  <a:schemeClr val="bg1"/>
                </a:solidFill>
                <a:effectLst>
                  <a:outerShdw blurRad="38100" dist="38100" dir="2700000" algn="tl">
                    <a:srgbClr val="000000">
                      <a:alpha val="43137"/>
                    </a:srgbClr>
                  </a:outerShdw>
                </a:effectLst>
              </a:rPr>
              <a:t>The Lord grant mercy to the house of </a:t>
            </a:r>
            <a:r>
              <a:rPr lang="en-US" sz="3200" dirty="0" err="1">
                <a:solidFill>
                  <a:schemeClr val="bg1"/>
                </a:solidFill>
                <a:effectLst>
                  <a:outerShdw blurRad="38100" dist="38100" dir="2700000" algn="tl">
                    <a:srgbClr val="000000">
                      <a:alpha val="43137"/>
                    </a:srgbClr>
                  </a:outerShdw>
                </a:effectLst>
              </a:rPr>
              <a:t>Onesiphorus</a:t>
            </a:r>
            <a:r>
              <a:rPr lang="en-US" sz="3200" dirty="0">
                <a:solidFill>
                  <a:schemeClr val="bg1"/>
                </a:solidFill>
                <a:effectLst>
                  <a:outerShdw blurRad="38100" dist="38100" dir="2700000" algn="tl">
                    <a:srgbClr val="000000">
                      <a:alpha val="43137"/>
                    </a:srgbClr>
                  </a:outerShdw>
                </a:effectLst>
              </a:rPr>
              <a:t>, for he often refreshed me and was not ashamed of my chains; but when he was in Rome, he eagerly searched for me and found me—the Lord grant to him to find mercy from the Lord on that day—and you know very well what services he rendered at Ephesus.</a:t>
            </a:r>
          </a:p>
        </p:txBody>
      </p:sp>
    </p:spTree>
    <p:extLst>
      <p:ext uri="{BB962C8B-B14F-4D97-AF65-F5344CB8AC3E}">
        <p14:creationId xmlns:p14="http://schemas.microsoft.com/office/powerpoint/2010/main" val="77583676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4403</TotalTime>
  <Words>476</Words>
  <Application>Microsoft Office PowerPoint</Application>
  <PresentationFormat>On-screen Show (4:3)</PresentationFormat>
  <Paragraphs>28</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Calibri Light</vt:lpstr>
      <vt:lpstr>Office Theme</vt:lpstr>
      <vt:lpstr>Entrusted With the Treasure of the Gospel</vt:lpstr>
      <vt:lpstr>PowerPoint Presentation</vt:lpstr>
      <vt:lpstr>2 Timothy 1:8–9  </vt:lpstr>
      <vt:lpstr>2 Timothy 1:10–11  </vt:lpstr>
      <vt:lpstr>2 Timothy 1:12  </vt:lpstr>
      <vt:lpstr> </vt:lpstr>
      <vt:lpstr>2 Timothy 1:13–14  </vt:lpstr>
      <vt:lpstr>2 Timothy 1:15  </vt:lpstr>
      <vt:lpstr>2 Timothy 1:16–18  </vt:lpstr>
      <vt:lpstr>PowerPoint Presentation</vt:lpstr>
      <vt:lpstr>Hebrews 12:2–3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Open Door Church</dc:title>
  <dc:creator>Timmons, Chris</dc:creator>
  <cp:lastModifiedBy>Dwayne Milioni</cp:lastModifiedBy>
  <cp:revision>22</cp:revision>
  <dcterms:created xsi:type="dcterms:W3CDTF">2018-01-29T14:01:17Z</dcterms:created>
  <dcterms:modified xsi:type="dcterms:W3CDTF">2018-09-09T12:21:12Z</dcterms:modified>
</cp:coreProperties>
</file>